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notesMasterIdLst>
    <p:notesMasterId r:id="rId6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0A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0" cy="6858000"/>
          </a:xfrm>
          <a:prstGeom prst="rect">
            <a:avLst/>
          </a:prstGeom>
          <a:solidFill>
            <a:srgbClr val="D4A574"/>
          </a:solidFill>
          <a:ln w="12700">
            <a:solidFill>
              <a:srgbClr val="D4A574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1645920" y="2194560"/>
            <a:ext cx="100584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Terra Intelligence — WPC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1645920" y="3291840"/>
            <a:ext cx="10058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CCCCCC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Cesantoni Market Study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645920" y="402336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D4A57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2026-04-25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A0A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11247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Top 15 Plazas — WPC</a:t>
            </a:r>
            <a:endParaRPr lang="en-US" sz="2800" dirty="0"/>
          </a:p>
        </p:txBody>
      </p:sp>
      <p:graphicFrame>
        <p:nvGraphicFramePr>
          <p:cNvPr id="3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097280"/>
          <a:ext cx="11247120" cy="914400"/>
        </p:xfrm>
        <a:graphic>
          <a:graphicData uri="http://schemas.openxmlformats.org/drawingml/2006/table">
            <a:tbl>
              <a:tblPr/>
              <a:tblGrid>
                <a:gridCol w="548640"/>
                <a:gridCol w="3200400"/>
                <a:gridCol w="2743200"/>
                <a:gridCol w="1371600"/>
                <a:gridCol w="1097280"/>
                <a:gridCol w="228600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#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A57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Ciudad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A57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Estado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A57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TAM MDP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A57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Score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A57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Verdict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A57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ZMVM (Valle de México)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Ciudad de México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464.2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D4A574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60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ALTA PRIORIDAD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2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ZM Monterrey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Nuevo León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132.5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D4A574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56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ATRACTIVA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3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Puerto Vallarta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Jalisco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11.7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D4A574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53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ALTA PRIORIDAD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ZM Querétaro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Querétaro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61.6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D4A574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52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ALTA PRIORIDAD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San Juan del Río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Querétaro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12.3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D4A574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52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ALTA PRIORIDAD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6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ZM Guadalajara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Jalisco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194.0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D4A574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51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ATRACTIVA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7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ZM Toluca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Estado de México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33.2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D4A574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51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ALTA PRIORIDAD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8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Chalco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Estado de México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11.5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D4A574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51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ALTA PRIORIDAD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9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ZM Cancún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Quintana Roo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307.1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D4A574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50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ATRACTIVA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10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Los Cabos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Baja California Sur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78.6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D4A574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50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ALTA PRIORIDAD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11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Othón P. Blanco (Chetumal)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Quintana Roo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52.2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D4A574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50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ALTA PRIORIDAD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12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ZM La Laguna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Coahuila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37.9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D4A574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49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ALTA PRIORIDAD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13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Irapuato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Guanajuato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18.0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D4A574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49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ALTA PRIORIDAD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14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Celaya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Guanajuato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15.6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D4A574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49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ALTA PRIORIDAD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15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Cajeme (Cd. Obregón)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Sonora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14.5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D4A574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49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ALTA PRIORIDAD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A0A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11247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Cuadrantes Resumen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1280160"/>
            <a:ext cx="2560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ALTA PRIORIDAD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3108960" y="1371600"/>
            <a:ext cx="1881051" cy="365760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127171" y="1280160"/>
            <a:ext cx="1097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63946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16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457200" y="2194560"/>
            <a:ext cx="2560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ATRACTIVA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3108960" y="2286000"/>
            <a:ext cx="822960" cy="365760"/>
          </a:xfrm>
          <a:prstGeom prst="rect">
            <a:avLst/>
          </a:prstGeom>
          <a:solidFill>
            <a:srgbClr val="D4A029"/>
          </a:solidFill>
          <a:ln w="12700">
            <a:solidFill>
              <a:srgbClr val="D4A029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069080" y="2194560"/>
            <a:ext cx="1097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D4A02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7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457200" y="3108960"/>
            <a:ext cx="2560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OPORTUNIDAD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3108960" y="3200400"/>
            <a:ext cx="45720" cy="365760"/>
          </a:xfrm>
          <a:prstGeom prst="rect">
            <a:avLst/>
          </a:prstGeom>
          <a:solidFill>
            <a:srgbClr val="00C853"/>
          </a:solidFill>
          <a:ln w="12700">
            <a:solidFill>
              <a:srgbClr val="00C853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291840" y="3108960"/>
            <a:ext cx="1097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C853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457200" y="4023360"/>
            <a:ext cx="2560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VIABLE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3108960" y="4114800"/>
            <a:ext cx="1058091" cy="365760"/>
          </a:xfrm>
          <a:prstGeom prst="rect">
            <a:avLst/>
          </a:prstGeom>
          <a:solidFill>
            <a:srgbClr val="0096FF"/>
          </a:solidFill>
          <a:ln w="12700">
            <a:solidFill>
              <a:srgbClr val="0096F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304211" y="4023360"/>
            <a:ext cx="1097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96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9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457200" y="4937760"/>
            <a:ext cx="2560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EMERGENTE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3108960" y="5029200"/>
            <a:ext cx="8229600" cy="365760"/>
          </a:xfrm>
          <a:prstGeom prst="rect">
            <a:avLst/>
          </a:prstGeom>
          <a:solidFill>
            <a:srgbClr val="666666"/>
          </a:solidFill>
          <a:ln w="12700">
            <a:solidFill>
              <a:srgbClr val="666666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11475720" y="4937760"/>
            <a:ext cx="1097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666666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70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A0A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11247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Top Estados</a:t>
            </a:r>
            <a:endParaRPr lang="en-US" sz="28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097280"/>
          <a:ext cx="11247120" cy="914400"/>
        </p:xfrm>
        <a:graphic>
          <a:graphicData uri="http://schemas.openxmlformats.org/drawingml/2006/table">
            <a:tbl>
              <a:tblPr/>
              <a:tblGrid>
                <a:gridCol w="5760720"/>
                <a:gridCol w="2743200"/>
                <a:gridCol w="274320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Estado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A57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TAM (MDP)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A57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Ciudades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A57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Ciudad de México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D4A574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464.2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Quintana Roo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D4A574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369.8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3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Jalisco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D4A574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208.7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Baja California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D4A574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139.0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Baja California Sur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D4A574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135.2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2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Nuevo León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D4A574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132.5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Guanajuato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D4A574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106.3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7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Yucatán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D4A574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99.8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2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Chihuahua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D4A574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80.4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Coahuila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D4A574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77.5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Slide 1</vt:lpstr>
      <vt:lpstr>Slide 2</vt:lpstr>
      <vt:lpstr>Slide 3</vt:lpstr>
      <vt:lpstr>Slide 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2026-04-27T05:45:14Z</dcterms:created>
  <dcterms:modified xsi:type="dcterms:W3CDTF">2026-04-27T05:45:14Z</dcterms:modified>
</cp:coreProperties>
</file>