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</p:sldIdLst>
  <p:notesMasterIdLst>
    <p:notesMasterId r:id="rId6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notesMaster" Target="notesMasters/notesMaster1.xml"/><Relationship Id="rId7" Type="http://schemas.openxmlformats.org/officeDocument/2006/relationships/presProps" Target="presProps.xml"/><Relationship Id="rId8" Type="http://schemas.openxmlformats.org/officeDocument/2006/relationships/viewProps" Target="viewProps.xml"/><Relationship Id="rId9" Type="http://schemas.openxmlformats.org/officeDocument/2006/relationships/theme" Target="theme/theme1.xml"/><Relationship Id="rId1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A0A0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097280" cy="6858000"/>
          </a:xfrm>
          <a:prstGeom prst="rect">
            <a:avLst/>
          </a:prstGeom>
          <a:solidFill>
            <a:srgbClr val="E5C07B"/>
          </a:solidFill>
          <a:ln w="12700">
            <a:solidFill>
              <a:srgbClr val="E5C07B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1645920" y="2194560"/>
            <a:ext cx="100584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400" b="1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Terra Intelligence — SANITARIOS</a:t>
            </a:r>
            <a:endParaRPr lang="en-US" sz="4400" dirty="0"/>
          </a:p>
        </p:txBody>
      </p:sp>
      <p:sp>
        <p:nvSpPr>
          <p:cNvPr id="4" name="Text 2"/>
          <p:cNvSpPr/>
          <p:nvPr/>
        </p:nvSpPr>
        <p:spPr>
          <a:xfrm>
            <a:off x="1645920" y="3291840"/>
            <a:ext cx="100584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dirty="0">
                <a:solidFill>
                  <a:srgbClr val="CCCCCC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Cesantoni Market Study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1645920" y="4023360"/>
            <a:ext cx="10058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E5C07B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2026-04-25</a:t>
            </a:r>
            <a:endParaRPr lang="en-US" sz="16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A0A0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112471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Top 15 Plazas — SANITARIOS</a:t>
            </a:r>
            <a:endParaRPr lang="en-US" sz="2800" dirty="0"/>
          </a:p>
        </p:txBody>
      </p:sp>
      <p:graphicFrame>
        <p:nvGraphicFramePr>
          <p:cNvPr id="3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57200" y="1097280"/>
          <a:ext cx="11247120" cy="914400"/>
        </p:xfrm>
        <a:graphic>
          <a:graphicData uri="http://schemas.openxmlformats.org/drawingml/2006/table">
            <a:tbl>
              <a:tblPr/>
              <a:tblGrid>
                <a:gridCol w="548640"/>
                <a:gridCol w="3200400"/>
                <a:gridCol w="2743200"/>
                <a:gridCol w="1371600"/>
                <a:gridCol w="1097280"/>
                <a:gridCol w="2286000"/>
              </a:tblGrid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#</a:t>
                      </a:r>
                      <a:endParaRPr lang="en-US" sz="12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C07B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Ciudad</a:t>
                      </a:r>
                      <a:endParaRPr lang="en-US" sz="12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C07B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Estado</a:t>
                      </a:r>
                      <a:endParaRPr lang="en-US" sz="12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C07B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TAM MDP</a:t>
                      </a:r>
                      <a:endParaRPr lang="en-US" sz="12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C07B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Score</a:t>
                      </a:r>
                      <a:endParaRPr lang="en-US" sz="12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C07B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Verdict</a:t>
                      </a:r>
                      <a:endParaRPr lang="en-US" sz="12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C07B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1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ZMVM (Valle de México)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CCCCCC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Ciudad de México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1609.9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E5C07B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53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ATRACTIVA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2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Puerto Vallarta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CCCCCC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Jalisco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36.8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E5C07B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50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ALTA PRIORIDAD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3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ZM Monterrey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CCCCCC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Nuevo León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584.6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E5C07B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49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ATRACTIVA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4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San Juan del Río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CCCCCC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Querétaro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45.7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E5C07B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48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ALTA PRIORIDAD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5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ZM Querétaro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CCCCCC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Querétaro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228.8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E5C07B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47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ATRACTIVA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6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ZM Toluca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CCCCCC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Estado de México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140.1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E5C07B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46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ATRACTIVA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7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Cajeme (Cd. Obregón)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CCCCCC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Sonora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59.7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E5C07B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46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ATRACTIVA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8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ZM Guadalajara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CCCCCC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Jalisco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611.5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E5C07B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45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ATRACTIVA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9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ZM Cancún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CCCCCC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Quintana Roo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268.7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E5C07B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45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ATRACTIVA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10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Irapuato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CCCCCC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Guanajuato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74.7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E5C07B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45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ATRACTIVA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11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Celaya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CCCCCC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Guanajuato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64.5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E5C07B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45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VIABLE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12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Los Cabos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CCCCCC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Baja California Sur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75.0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E5C07B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45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ATRACTIVA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13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La Paz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CCCCCC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Baja California Sur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53.4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E5C07B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45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ATRACTIVA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14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Othón P. Blanco (Chetumal)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CCCCCC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Quintana Roo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45.3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E5C07B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45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ATRACTIVA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15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Guanajuato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CCCCCC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Guanajuato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24.6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E5C07B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45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VIABLE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A0A0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112471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Cuadrantes Resumen</a:t>
            </a:r>
            <a:endParaRPr lang="en-US" sz="2800" dirty="0"/>
          </a:p>
        </p:txBody>
      </p:sp>
      <p:sp>
        <p:nvSpPr>
          <p:cNvPr id="3" name="Text 1"/>
          <p:cNvSpPr/>
          <p:nvPr/>
        </p:nvSpPr>
        <p:spPr>
          <a:xfrm>
            <a:off x="457200" y="1280160"/>
            <a:ext cx="25603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ALTA PRIORIDAD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3108960" y="1371600"/>
            <a:ext cx="401444" cy="365760"/>
          </a:xfrm>
          <a:prstGeom prst="rect">
            <a:avLst/>
          </a:prstGeom>
          <a:solidFill>
            <a:srgbClr val="E63946"/>
          </a:solidFill>
          <a:ln w="12700">
            <a:solidFill>
              <a:srgbClr val="E63946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3647564" y="1280160"/>
            <a:ext cx="10972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E63946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2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457200" y="2194560"/>
            <a:ext cx="25603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ATRACTIVA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3108960" y="2286000"/>
            <a:ext cx="4014439" cy="365760"/>
          </a:xfrm>
          <a:prstGeom prst="rect">
            <a:avLst/>
          </a:prstGeom>
          <a:solidFill>
            <a:srgbClr val="D4A029"/>
          </a:solidFill>
          <a:ln w="12700">
            <a:solidFill>
              <a:srgbClr val="D4A029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7260559" y="2194560"/>
            <a:ext cx="10972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D4A029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20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457200" y="3108960"/>
            <a:ext cx="25603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OPORTUNIDAD</a:t>
            </a:r>
            <a:endParaRPr lang="en-US" sz="1400" dirty="0"/>
          </a:p>
        </p:txBody>
      </p:sp>
      <p:sp>
        <p:nvSpPr>
          <p:cNvPr id="10" name="Shape 8"/>
          <p:cNvSpPr/>
          <p:nvPr/>
        </p:nvSpPr>
        <p:spPr>
          <a:xfrm>
            <a:off x="3108960" y="3200400"/>
            <a:ext cx="1405054" cy="365760"/>
          </a:xfrm>
          <a:prstGeom prst="rect">
            <a:avLst/>
          </a:prstGeom>
          <a:solidFill>
            <a:srgbClr val="00C853"/>
          </a:solidFill>
          <a:ln w="12700">
            <a:solidFill>
              <a:srgbClr val="00C853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4651174" y="3108960"/>
            <a:ext cx="10972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0C853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7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457200" y="4023360"/>
            <a:ext cx="25603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VIABLE</a:t>
            </a:r>
            <a:endParaRPr lang="en-US" sz="1400" dirty="0"/>
          </a:p>
        </p:txBody>
      </p:sp>
      <p:sp>
        <p:nvSpPr>
          <p:cNvPr id="13" name="Shape 11"/>
          <p:cNvSpPr/>
          <p:nvPr/>
        </p:nvSpPr>
        <p:spPr>
          <a:xfrm>
            <a:off x="3108960" y="4114800"/>
            <a:ext cx="8229600" cy="365760"/>
          </a:xfrm>
          <a:prstGeom prst="rect">
            <a:avLst/>
          </a:prstGeom>
          <a:solidFill>
            <a:srgbClr val="0096FF"/>
          </a:solidFill>
          <a:ln w="12700">
            <a:solidFill>
              <a:srgbClr val="0096FF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11475720" y="4023360"/>
            <a:ext cx="10972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096FF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41</a:t>
            </a:r>
            <a:endParaRPr lang="en-US" sz="1400" dirty="0"/>
          </a:p>
        </p:txBody>
      </p:sp>
      <p:sp>
        <p:nvSpPr>
          <p:cNvPr id="15" name="Text 13"/>
          <p:cNvSpPr/>
          <p:nvPr/>
        </p:nvSpPr>
        <p:spPr>
          <a:xfrm>
            <a:off x="457200" y="4937760"/>
            <a:ext cx="25603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EMERGENTE</a:t>
            </a:r>
            <a:endParaRPr lang="en-US" sz="1400" dirty="0"/>
          </a:p>
        </p:txBody>
      </p:sp>
      <p:sp>
        <p:nvSpPr>
          <p:cNvPr id="16" name="Shape 14"/>
          <p:cNvSpPr/>
          <p:nvPr/>
        </p:nvSpPr>
        <p:spPr>
          <a:xfrm>
            <a:off x="3108960" y="5029200"/>
            <a:ext cx="6423102" cy="365760"/>
          </a:xfrm>
          <a:prstGeom prst="rect">
            <a:avLst/>
          </a:prstGeom>
          <a:solidFill>
            <a:srgbClr val="666666"/>
          </a:solidFill>
          <a:ln w="12700">
            <a:solidFill>
              <a:srgbClr val="666666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9669222" y="4937760"/>
            <a:ext cx="10972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666666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32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A0A0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112471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Top Estados</a:t>
            </a:r>
            <a:endParaRPr lang="en-US" sz="28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57200" y="1097280"/>
          <a:ext cx="11247120" cy="914400"/>
        </p:xfrm>
        <a:graphic>
          <a:graphicData uri="http://schemas.openxmlformats.org/drawingml/2006/table">
            <a:tbl>
              <a:tblPr/>
              <a:tblGrid>
                <a:gridCol w="5760720"/>
                <a:gridCol w="2743200"/>
                <a:gridCol w="2743200"/>
              </a:tblGrid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Estado</a:t>
                      </a:r>
                      <a:endParaRPr lang="en-US" sz="12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C07B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TAM (MDP)</a:t>
                      </a:r>
                      <a:endParaRPr lang="en-US" sz="12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C07B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Ciudades</a:t>
                      </a:r>
                      <a:endParaRPr lang="en-US" sz="12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C07B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Ciudad de México</a:t>
                      </a:r>
                      <a:endParaRPr lang="en-US" sz="12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E5C07B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1609.9</a:t>
                      </a:r>
                      <a:endParaRPr lang="en-US" sz="12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1</a:t>
                      </a:r>
                      <a:endParaRPr lang="en-US" sz="12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Jalisco</a:t>
                      </a:r>
                      <a:endParaRPr lang="en-US" sz="12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E5C07B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657.7</a:t>
                      </a:r>
                      <a:endParaRPr lang="en-US" sz="12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4</a:t>
                      </a:r>
                      <a:endParaRPr lang="en-US" sz="12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Baja California</a:t>
                      </a:r>
                      <a:endParaRPr lang="en-US" sz="12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E5C07B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601.9</a:t>
                      </a:r>
                      <a:endParaRPr lang="en-US" sz="12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4</a:t>
                      </a:r>
                      <a:endParaRPr lang="en-US" sz="12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Nuevo León</a:t>
                      </a:r>
                      <a:endParaRPr lang="en-US" sz="12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E5C07B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584.6</a:t>
                      </a:r>
                      <a:endParaRPr lang="en-US" sz="12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1</a:t>
                      </a:r>
                      <a:endParaRPr lang="en-US" sz="12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Guanajuato</a:t>
                      </a:r>
                      <a:endParaRPr lang="en-US" sz="12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E5C07B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440.5</a:t>
                      </a:r>
                      <a:endParaRPr lang="en-US" sz="12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7</a:t>
                      </a:r>
                      <a:endParaRPr lang="en-US" sz="12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Chihuahua</a:t>
                      </a:r>
                      <a:endParaRPr lang="en-US" sz="12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E5C07B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361.3</a:t>
                      </a:r>
                      <a:endParaRPr lang="en-US" sz="12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4</a:t>
                      </a:r>
                      <a:endParaRPr lang="en-US" sz="12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Tamaulipas</a:t>
                      </a:r>
                      <a:endParaRPr lang="en-US" sz="12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E5C07B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343.8</a:t>
                      </a:r>
                      <a:endParaRPr lang="en-US" sz="12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5</a:t>
                      </a:r>
                      <a:endParaRPr lang="en-US" sz="12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Coahuila</a:t>
                      </a:r>
                      <a:endParaRPr lang="en-US" sz="12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E5C07B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335.6</a:t>
                      </a:r>
                      <a:endParaRPr lang="en-US" sz="12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4</a:t>
                      </a:r>
                      <a:endParaRPr lang="en-US" sz="12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Quintana Roo</a:t>
                      </a:r>
                      <a:endParaRPr lang="en-US" sz="12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E5C07B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323.1</a:t>
                      </a:r>
                      <a:endParaRPr lang="en-US" sz="12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3</a:t>
                      </a:r>
                      <a:endParaRPr lang="en-US" sz="12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Puebla</a:t>
                      </a:r>
                      <a:endParaRPr lang="en-US" sz="12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E5C07B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284.2</a:t>
                      </a:r>
                      <a:endParaRPr lang="en-US" sz="12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3</a:t>
                      </a:r>
                      <a:endParaRPr lang="en-US" sz="12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Calibri</vt:lpstr>
      <vt:lpstr>Office Theme</vt:lpstr>
      <vt:lpstr>Slide 1</vt:lpstr>
      <vt:lpstr>Slide 2</vt:lpstr>
      <vt:lpstr>Slide 3</vt:lpstr>
      <vt:lpstr>Slide 4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2026-04-27T05:45:14Z</dcterms:created>
  <dcterms:modified xsi:type="dcterms:W3CDTF">2026-04-27T05:45:14Z</dcterms:modified>
</cp:coreProperties>
</file>